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10.png" ContentType="image/png"/>
  <Override PartName="/ppt/media/image5.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subTitle"/>
          </p:nvPr>
        </p:nvSpPr>
        <p:spPr>
          <a:xfrm>
            <a:off x="597960" y="1775160"/>
            <a:ext cx="8221680" cy="3887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597960" y="1775160"/>
            <a:ext cx="8221680" cy="3887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a39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6098760" y="0"/>
            <a:ext cx="3045240" cy="2030400"/>
            <a:chOff x="6098760" y="0"/>
            <a:chExt cx="3045240" cy="2030400"/>
          </a:xfrm>
        </p:grpSpPr>
        <p:sp>
          <p:nvSpPr>
            <p:cNvPr id="1" name="CustomShape 2"/>
            <p:cNvSpPr/>
            <p:nvPr/>
          </p:nvSpPr>
          <p:spPr>
            <a:xfrm>
              <a:off x="8128800" y="0"/>
              <a:ext cx="1014840" cy="10148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" name="CustomShape 3"/>
            <p:cNvSpPr/>
            <p:nvPr/>
          </p:nvSpPr>
          <p:spPr>
            <a:xfrm flipH="1">
              <a:off x="7112880" y="0"/>
              <a:ext cx="1014840" cy="101484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 flipH="1" rot="10800000">
              <a:off x="7113240" y="360"/>
              <a:ext cx="1014840" cy="101484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CustomShape 5"/>
            <p:cNvSpPr/>
            <p:nvPr/>
          </p:nvSpPr>
          <p:spPr>
            <a:xfrm rot="10800000">
              <a:off x="6098760" y="0"/>
              <a:ext cx="1014840" cy="101484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" name="CustomShape 6"/>
            <p:cNvSpPr/>
            <p:nvPr/>
          </p:nvSpPr>
          <p:spPr>
            <a:xfrm rot="10800000">
              <a:off x="8129160" y="1015200"/>
              <a:ext cx="1014840" cy="101484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IN" sz="4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sldNum"/>
          </p:nvPr>
        </p:nvSpPr>
        <p:spPr>
          <a:xfrm>
            <a:off x="8460360" y="465120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1F0C82AD-626B-42FB-9A7C-7B612744518C}" type="slidenum">
              <a:rPr b="0" lang="en-IN" sz="1000" spc="-1" strike="noStrike">
                <a:solidFill>
                  <a:srgbClr val="ffffff"/>
                </a:solidFill>
                <a:latin typeface="Roboto"/>
                <a:ea typeface="Robo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a39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"/>
          <p:cNvGrpSpPr/>
          <p:nvPr/>
        </p:nvGrpSpPr>
        <p:grpSpPr>
          <a:xfrm>
            <a:off x="6098760" y="0"/>
            <a:ext cx="3045240" cy="2030400"/>
            <a:chOff x="6098760" y="0"/>
            <a:chExt cx="3045240" cy="2030400"/>
          </a:xfrm>
        </p:grpSpPr>
        <p:sp>
          <p:nvSpPr>
            <p:cNvPr id="46" name="CustomShape 2"/>
            <p:cNvSpPr/>
            <p:nvPr/>
          </p:nvSpPr>
          <p:spPr>
            <a:xfrm>
              <a:off x="8128800" y="0"/>
              <a:ext cx="1014840" cy="10148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3"/>
            <p:cNvSpPr/>
            <p:nvPr/>
          </p:nvSpPr>
          <p:spPr>
            <a:xfrm flipH="1">
              <a:off x="7112880" y="0"/>
              <a:ext cx="1014840" cy="101484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4"/>
            <p:cNvSpPr/>
            <p:nvPr/>
          </p:nvSpPr>
          <p:spPr>
            <a:xfrm flipH="1" rot="10800000">
              <a:off x="7113240" y="360"/>
              <a:ext cx="1014840" cy="101484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5"/>
            <p:cNvSpPr/>
            <p:nvPr/>
          </p:nvSpPr>
          <p:spPr>
            <a:xfrm rot="10800000">
              <a:off x="6098760" y="0"/>
              <a:ext cx="1014840" cy="101484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6"/>
            <p:cNvSpPr/>
            <p:nvPr/>
          </p:nvSpPr>
          <p:spPr>
            <a:xfrm rot="10800000">
              <a:off x="8129160" y="1015200"/>
              <a:ext cx="1014840" cy="101484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1" name="PlaceHolder 7"/>
          <p:cNvSpPr>
            <a:spLocks noGrp="1"/>
          </p:cNvSpPr>
          <p:nvPr>
            <p:ph type="title"/>
          </p:nvPr>
        </p:nvSpPr>
        <p:spPr>
          <a:xfrm>
            <a:off x="597960" y="2152440"/>
            <a:ext cx="8221680" cy="83844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r>
              <a:rPr b="0" lang="en-IN" sz="4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8"/>
          <p:cNvSpPr>
            <a:spLocks noGrp="1"/>
          </p:cNvSpPr>
          <p:nvPr>
            <p:ph type="sldNum"/>
          </p:nvPr>
        </p:nvSpPr>
        <p:spPr>
          <a:xfrm>
            <a:off x="8460360" y="465120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0F05E900-8FA5-403D-A36C-B9B82C9FB85C}" type="slidenum">
              <a:rPr b="0" lang="en-IN" sz="1000" spc="-1" strike="noStrike">
                <a:solidFill>
                  <a:srgbClr val="ffffff"/>
                </a:solidFill>
                <a:latin typeface="Roboto"/>
                <a:ea typeface="Roboto"/>
              </a:rPr>
              <a:t>1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53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311760" y="939600"/>
            <a:ext cx="8520120" cy="10191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latin typeface="Roboto"/>
                <a:ea typeface="Roboto"/>
              </a:rPr>
              <a:t>Simple equation Solver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311760" y="1755000"/>
            <a:ext cx="8753400" cy="3388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An offline tool to solve simple hand written </a:t>
            </a: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problems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402840" y="31716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latin typeface="Roboto"/>
                <a:ea typeface="Roboto"/>
              </a:rPr>
              <a:t>Result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7" name="Google Shape;135;p20" descr=""/>
          <p:cNvPicPr/>
          <p:nvPr/>
        </p:nvPicPr>
        <p:blipFill>
          <a:blip r:embed="rId1"/>
          <a:srcRect l="29132" t="21634" r="11521" b="10984"/>
          <a:stretch/>
        </p:blipFill>
        <p:spPr>
          <a:xfrm>
            <a:off x="1912320" y="1255320"/>
            <a:ext cx="4999680" cy="3784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460800" y="187704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 marL="2286000" indent="457200">
              <a:lnSpc>
                <a:spcPct val="100000"/>
              </a:lnSpc>
            </a:pPr>
            <a:r>
              <a:rPr b="0" lang="en-IN" sz="4800" spc="-1" strike="noStrike">
                <a:solidFill>
                  <a:srgbClr val="ffffff"/>
                </a:solidFill>
                <a:latin typeface="Roboto"/>
                <a:ea typeface="Roboto"/>
              </a:rPr>
              <a:t>Thank You</a:t>
            </a:r>
            <a:endParaRPr b="0" lang="en-IN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761040" y="4001760"/>
            <a:ext cx="8221680" cy="432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-IN" sz="2100" spc="-1" strike="noStrike">
                <a:solidFill>
                  <a:srgbClr val="ffffff"/>
                </a:solidFill>
                <a:latin typeface="Roboto"/>
                <a:ea typeface="Roboto"/>
              </a:rPr>
              <a:t>    </a:t>
            </a:r>
            <a:endParaRPr b="0" lang="en-IN" sz="2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127800" y="17640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latin typeface="Roboto"/>
                <a:ea typeface="Roboto"/>
              </a:rPr>
              <a:t>Introduction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216360" y="1221840"/>
            <a:ext cx="8044200" cy="322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A simple arithmetic equation solving program</a:t>
            </a:r>
            <a:endParaRPr b="0" lang="en-IN" sz="2400" spc="-1" strike="noStrike"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Operators and numbers are recognized and are solved using the expression evaluation algorithm</a:t>
            </a:r>
            <a:endParaRPr b="0" lang="en-IN" sz="2400" spc="-1" strike="noStrike"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The recognized equation is converted from infix to postfix expression</a:t>
            </a:r>
            <a:endParaRPr b="0" lang="en-IN" sz="2400" spc="-1" strike="noStrike"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It is then solved using postfix expression evaluation algorithm </a:t>
            </a:r>
            <a:endParaRPr b="0" lang="en-IN" sz="2400" spc="-1" strike="noStrike"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A small part our program involves Machine learning  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597960" y="2715840"/>
            <a:ext cx="8221680" cy="432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-15840" y="1110960"/>
            <a:ext cx="9143640" cy="403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3"/>
          <p:cNvSpPr/>
          <p:nvPr/>
        </p:nvSpPr>
        <p:spPr>
          <a:xfrm>
            <a:off x="47160" y="44640"/>
            <a:ext cx="9080640" cy="106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3f3f3"/>
                </a:solidFill>
                <a:latin typeface="Roboto"/>
                <a:ea typeface="Roboto"/>
              </a:rPr>
              <a:t>k-NN Algorithm</a:t>
            </a:r>
            <a:endParaRPr b="0" lang="en-IN" sz="4200" spc="-1" strike="noStrike">
              <a:latin typeface="Arial"/>
            </a:endParaRPr>
          </a:p>
        </p:txBody>
      </p:sp>
      <p:pic>
        <p:nvPicPr>
          <p:cNvPr id="97" name="Google Shape;100;p15" descr=""/>
          <p:cNvPicPr/>
          <p:nvPr/>
        </p:nvPicPr>
        <p:blipFill>
          <a:blip r:embed="rId1"/>
          <a:stretch/>
        </p:blipFill>
        <p:spPr>
          <a:xfrm>
            <a:off x="1104840" y="1110960"/>
            <a:ext cx="6121080" cy="3758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217800" y="7272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latin typeface="Roboto"/>
                <a:ea typeface="Roboto"/>
              </a:rPr>
              <a:t>Pros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326520" y="995400"/>
            <a:ext cx="8221680" cy="838440"/>
          </a:xfrm>
          <a:prstGeom prst="rect">
            <a:avLst/>
          </a:prstGeom>
          <a:noFill/>
          <a:ln>
            <a:noFill/>
          </a:ln>
          <a:effectLst>
            <a:outerShdw dist="19080" dir="5400000">
              <a:srgbClr val="000000">
                <a:alpha val="50000"/>
              </a:srgbClr>
            </a:outerShdw>
          </a:effectLst>
        </p:spPr>
        <p:txBody>
          <a:bodyPr tIns="91440" bIns="91440">
            <a:noAutofit/>
          </a:bodyPr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Robust to noisy training data</a:t>
            </a:r>
            <a:endParaRPr b="0" lang="en-IN" sz="2400" spc="-1" strike="noStrike"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Effective if training data is large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326520" y="2442960"/>
            <a:ext cx="7859520" cy="8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-IN" sz="4100" spc="-1" strike="noStrike">
                <a:solidFill>
                  <a:srgbClr val="ffffff"/>
                </a:solidFill>
                <a:latin typeface="Roboto"/>
                <a:ea typeface="Roboto"/>
              </a:rPr>
              <a:t>Cons</a:t>
            </a:r>
            <a:endParaRPr b="0" lang="en-IN" sz="4100" spc="-1" strike="noStrike">
              <a:latin typeface="Arial"/>
            </a:endParaRPr>
          </a:p>
        </p:txBody>
      </p:sp>
      <p:sp>
        <p:nvSpPr>
          <p:cNvPr id="101" name="CustomShape 4"/>
          <p:cNvSpPr/>
          <p:nvPr/>
        </p:nvSpPr>
        <p:spPr>
          <a:xfrm>
            <a:off x="533160" y="3281760"/>
            <a:ext cx="8077320" cy="186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The predicted value might not be same for different values of k</a:t>
            </a:r>
            <a:endParaRPr b="0" lang="en-IN" sz="2400" spc="-1" strike="noStrike"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Computation cost is high since we have to calculate distance of k near elements</a:t>
            </a:r>
            <a:endParaRPr b="0" lang="en-IN" sz="2400" spc="-1" strike="noStrike"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IN" sz="2400" spc="-1" strike="noStrike">
                <a:solidFill>
                  <a:srgbClr val="ffffff"/>
                </a:solidFill>
                <a:latin typeface="Roboto"/>
                <a:ea typeface="Roboto"/>
              </a:rPr>
              <a:t>Not 100% accurate.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0800" y="30384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latin typeface="Roboto"/>
                <a:ea typeface="Roboto"/>
              </a:rPr>
              <a:t>Result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" name="Google Shape;106;p16" descr=""/>
          <p:cNvPicPr/>
          <p:nvPr/>
        </p:nvPicPr>
        <p:blipFill>
          <a:blip r:embed="rId1"/>
          <a:srcRect l="29271" t="16344" r="23953" b="13460"/>
          <a:stretch/>
        </p:blipFill>
        <p:spPr>
          <a:xfrm>
            <a:off x="460800" y="1380240"/>
            <a:ext cx="4296600" cy="2994480"/>
          </a:xfrm>
          <a:prstGeom prst="rect">
            <a:avLst/>
          </a:prstGeom>
          <a:ln>
            <a:noFill/>
          </a:ln>
        </p:spPr>
      </p:pic>
      <p:pic>
        <p:nvPicPr>
          <p:cNvPr id="104" name="Google Shape;107;p16" descr=""/>
          <p:cNvPicPr/>
          <p:nvPr/>
        </p:nvPicPr>
        <p:blipFill>
          <a:blip r:embed="rId2"/>
          <a:srcRect l="29957" t="16112" r="21855" b="12854"/>
          <a:stretch/>
        </p:blipFill>
        <p:spPr>
          <a:xfrm>
            <a:off x="4987080" y="1445400"/>
            <a:ext cx="4023360" cy="2864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350640" y="49896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latin typeface="Roboto"/>
                <a:ea typeface="Roboto"/>
              </a:rPr>
              <a:t>Result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" name="Google Shape;113;p17" descr=""/>
          <p:cNvPicPr/>
          <p:nvPr/>
        </p:nvPicPr>
        <p:blipFill>
          <a:blip r:embed="rId1"/>
          <a:srcRect l="31008" t="19542" r="21723" b="8661"/>
          <a:stretch/>
        </p:blipFill>
        <p:spPr>
          <a:xfrm>
            <a:off x="1728000" y="1440000"/>
            <a:ext cx="5314680" cy="3655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597960" y="40788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latin typeface="Roboto"/>
                <a:ea typeface="Roboto"/>
              </a:rPr>
              <a:t>Result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8" name="Google Shape;120;p18" descr=""/>
          <p:cNvPicPr/>
          <p:nvPr/>
        </p:nvPicPr>
        <p:blipFill>
          <a:blip r:embed="rId1"/>
          <a:srcRect l="27168" t="16511" r="25541" b="11703"/>
          <a:stretch/>
        </p:blipFill>
        <p:spPr>
          <a:xfrm>
            <a:off x="4572000" y="1368000"/>
            <a:ext cx="4428000" cy="3281040"/>
          </a:xfrm>
          <a:prstGeom prst="rect">
            <a:avLst/>
          </a:prstGeom>
          <a:ln>
            <a:noFill/>
          </a:ln>
        </p:spPr>
      </p:pic>
      <p:pic>
        <p:nvPicPr>
          <p:cNvPr id="109" name="Google Shape;114;p17" descr=""/>
          <p:cNvPicPr/>
          <p:nvPr/>
        </p:nvPicPr>
        <p:blipFill>
          <a:blip r:embed="rId2"/>
          <a:srcRect l="13926" t="11348" r="29149" b="53051"/>
          <a:stretch/>
        </p:blipFill>
        <p:spPr>
          <a:xfrm>
            <a:off x="504000" y="2241360"/>
            <a:ext cx="3541320" cy="1718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60800" y="49896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latin typeface="Roboto"/>
                <a:ea typeface="Roboto"/>
              </a:rPr>
              <a:t>Result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" name="Google Shape;127;p19" descr=""/>
          <p:cNvPicPr/>
          <p:nvPr/>
        </p:nvPicPr>
        <p:blipFill>
          <a:blip r:embed="rId1"/>
          <a:srcRect l="27663" t="19080" r="25071" b="10153"/>
          <a:stretch/>
        </p:blipFill>
        <p:spPr>
          <a:xfrm>
            <a:off x="4625640" y="1368000"/>
            <a:ext cx="4734360" cy="3124800"/>
          </a:xfrm>
          <a:prstGeom prst="rect">
            <a:avLst/>
          </a:prstGeom>
          <a:ln>
            <a:noFill/>
          </a:ln>
        </p:spPr>
      </p:pic>
      <p:pic>
        <p:nvPicPr>
          <p:cNvPr id="112" name="Google Shape;121;p18" descr=""/>
          <p:cNvPicPr/>
          <p:nvPr/>
        </p:nvPicPr>
        <p:blipFill>
          <a:blip r:embed="rId2"/>
          <a:srcRect l="4197" t="11127" r="37054" b="53027"/>
          <a:stretch/>
        </p:blipFill>
        <p:spPr>
          <a:xfrm>
            <a:off x="360000" y="2253600"/>
            <a:ext cx="3606480" cy="1562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402840" y="31680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latin typeface="Roboto"/>
                <a:ea typeface="Roboto"/>
              </a:rPr>
              <a:t>Result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" name="Google Shape;134;p20" descr=""/>
          <p:cNvPicPr/>
          <p:nvPr/>
        </p:nvPicPr>
        <p:blipFill>
          <a:blip r:embed="rId1"/>
          <a:srcRect l="36033" t="20344" r="17249" b="8233"/>
          <a:stretch/>
        </p:blipFill>
        <p:spPr>
          <a:xfrm>
            <a:off x="4975200" y="1386000"/>
            <a:ext cx="4168800" cy="3294000"/>
          </a:xfrm>
          <a:prstGeom prst="rect">
            <a:avLst/>
          </a:prstGeom>
          <a:ln>
            <a:noFill/>
          </a:ln>
        </p:spPr>
      </p:pic>
      <p:pic>
        <p:nvPicPr>
          <p:cNvPr id="115" name="Google Shape;128;p19" descr=""/>
          <p:cNvPicPr/>
          <p:nvPr/>
        </p:nvPicPr>
        <p:blipFill>
          <a:blip r:embed="rId2"/>
          <a:srcRect l="4037" t="13061" r="37344" b="52603"/>
          <a:stretch/>
        </p:blipFill>
        <p:spPr>
          <a:xfrm>
            <a:off x="936000" y="2311200"/>
            <a:ext cx="3200760" cy="1288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Application>LibreOffice/6.2.2.2$Linux_X86_64 LibreOffice_project/20$Build-2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2019-04-05T11:04:54Z</dcterms:modified>
  <cp:revision>2</cp:revision>
  <dc:subject/>
  <dc:title/>
</cp:coreProperties>
</file>